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546" r:id="rId3"/>
    <p:sldId id="547" r:id="rId4"/>
    <p:sldId id="545" r:id="rId5"/>
    <p:sldId id="567" r:id="rId6"/>
    <p:sldId id="557" r:id="rId7"/>
    <p:sldId id="558" r:id="rId8"/>
    <p:sldId id="566" r:id="rId9"/>
    <p:sldId id="565" r:id="rId10"/>
    <p:sldId id="534" r:id="rId11"/>
    <p:sldId id="549" r:id="rId12"/>
    <p:sldId id="556" r:id="rId13"/>
    <p:sldId id="561" r:id="rId14"/>
    <p:sldId id="551" r:id="rId15"/>
    <p:sldId id="560" r:id="rId16"/>
    <p:sldId id="562" r:id="rId17"/>
    <p:sldId id="564" r:id="rId18"/>
    <p:sldId id="563" r:id="rId19"/>
    <p:sldId id="559" r:id="rId20"/>
    <p:sldId id="553" r:id="rId21"/>
    <p:sldId id="554" r:id="rId22"/>
    <p:sldId id="555" r:id="rId23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93" autoAdjust="0"/>
  </p:normalViewPr>
  <p:slideViewPr>
    <p:cSldViewPr>
      <p:cViewPr>
        <p:scale>
          <a:sx n="75" d="100"/>
          <a:sy n="75" d="100"/>
        </p:scale>
        <p:origin x="-1656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3605F68-37DE-4E4A-83E1-36FBA85804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054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E9106E-63BC-4427-B8E5-051C5EEEEAE8}" type="slidenum">
              <a:rPr lang="de-DE" altLang="de-DE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9A188605-8818-49C1-81D0-B052BF4054F4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11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9A188605-8818-49C1-81D0-B052BF4054F4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12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F3E4AB-9F4E-4505-B5FE-CA7C509AC92B}" type="slidenum">
              <a:rPr lang="de-DE" altLang="de-DE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0793EA-269E-4871-B8DF-A49EA8E387C6}" type="slidenum">
              <a:rPr lang="de-DE" altLang="de-DE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F3E4AB-9F4E-4505-B5FE-CA7C509AC92B}" type="slidenum">
              <a:rPr lang="de-DE" altLang="de-DE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0EC0939D-15CE-46EE-AB95-8D8166A7BECE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16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0EC0939D-15CE-46EE-AB95-8D8166A7BECE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17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0EC0939D-15CE-46EE-AB95-8D8166A7BECE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18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0EC0939D-15CE-46EE-AB95-8D8166A7BECE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19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C333D1-9C7A-4204-959C-02DAF989DBA1}" type="slidenum">
              <a:rPr lang="de-DE" altLang="de-DE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AAF809-9275-40A3-962F-A39B5D9C1943}" type="slidenum">
              <a:rPr lang="de-DE" altLang="de-DE"/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2C7FCD-DFBD-4DD9-81B8-F403785A145B}" type="slidenum">
              <a:rPr lang="de-DE" altLang="de-DE"/>
              <a:pPr algn="r" eaLnBrk="1" hangingPunct="1">
                <a:spcBef>
                  <a:spcPct val="0"/>
                </a:spcBef>
              </a:pPr>
              <a:t>21</a:t>
            </a:fld>
            <a:endParaRPr lang="de-DE" altLang="de-DE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7DE2AB-F5FA-48AD-97B7-56477D31CB0F}" type="slidenum">
              <a:rPr lang="de-DE" altLang="de-DE"/>
              <a:pPr algn="r" eaLnBrk="1" hangingPunct="1">
                <a:spcBef>
                  <a:spcPct val="0"/>
                </a:spcBef>
              </a:pPr>
              <a:t>22</a:t>
            </a:fld>
            <a:endParaRPr lang="de-DE" altLang="de-DE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063E42-C81C-41DB-A749-626A89FCBE21}" type="slidenum">
              <a:rPr lang="de-DE" altLang="de-DE"/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AB76B031-609A-4089-9A41-2624B27F2BB9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5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D5C01C-5E07-4891-B7F7-87DF6F5E7978}" type="slidenum">
              <a:rPr lang="de-DE" altLang="de-DE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54F889-B69F-4180-BB51-08B63D6788D6}" type="slidenum">
              <a:rPr lang="de-DE" altLang="de-DE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AB76B031-609A-4089-9A41-2624B27F2BB9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8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AB76B031-609A-4089-9A41-2624B27F2BB9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9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9A188605-8818-49C1-81D0-B052BF4054F4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10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FBF3D-45CD-4EDB-B654-83C771946CD0}" type="datetime1">
              <a:rPr lang="de-DE" smtClean="0"/>
              <a:t>26.05.2015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0ABFA-69E5-4E88-B427-E29F5F0BE4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58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84CEA-0F20-41B2-BE8E-B4CA092E51A9}" type="datetime1">
              <a:rPr lang="de-DE" smtClean="0"/>
              <a:t>26.05.2015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7FCA4-CC26-4820-BF99-6F8CED2F05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0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A73E9-9635-44FF-8E67-B25EC8AC19CE}" type="datetime1">
              <a:rPr lang="de-DE" smtClean="0"/>
              <a:t>26.05.2015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4C3C-B297-47F3-9283-F0F5DF0835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8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C8ACF-B8C5-42B1-B820-F4C3BEA80251}" type="datetime1">
              <a:rPr lang="de-DE" smtClean="0"/>
              <a:t>26.05.2015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201E6-E7A2-49B7-9D51-061AD7AE94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89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A0C19-3250-4F2D-88F5-56BA8BD61387}" type="datetime1">
              <a:rPr lang="de-DE" smtClean="0"/>
              <a:t>26.05.2015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73BE5-CBA1-45BA-983B-DA1B90EB69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09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7D8D0-C6CC-4B25-A191-8629B9F8D903}" type="datetime1">
              <a:rPr lang="de-DE" smtClean="0"/>
              <a:t>26.05.2015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3C0CD-2F79-49A2-8A71-A277D0AFB6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6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A0A9-E66D-4E07-8757-DB13A6B5573C}" type="datetime1">
              <a:rPr lang="de-DE" smtClean="0"/>
              <a:t>26.05.2015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2F435-7FA5-4E61-A463-542A282650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60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264D8-7962-49F6-9A61-755513A48FC4}" type="datetime1">
              <a:rPr lang="de-DE" smtClean="0"/>
              <a:t>26.05.2015</a:t>
            </a:fld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FCEF-1A22-45F6-94B6-040AB5968F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70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DA841-F579-4EE2-A932-BF6281C52C2F}" type="datetime1">
              <a:rPr lang="de-DE" smtClean="0"/>
              <a:t>26.05.2015</a:t>
            </a:fld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24EC2-5427-437F-A700-EF0E265BDC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53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4825-1686-48AE-8C70-D8B79F7BD169}" type="datetime1">
              <a:rPr lang="de-DE" smtClean="0"/>
              <a:t>26.05.2015</a:t>
            </a:fld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3105C-65E0-4E4A-BE25-94844CFFA9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62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90DD5-6911-482B-B972-91C5060716AA}" type="datetime1">
              <a:rPr lang="de-DE" smtClean="0"/>
              <a:t>26.05.2015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BE863-96C9-45AD-AA85-C7401F8283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18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7D25C-9294-4FE4-B2B3-A56A99ED4053}" type="datetime1">
              <a:rPr lang="de-DE" smtClean="0"/>
              <a:t>26.05.2015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A984A-AA49-497E-BAA2-851B938FC2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53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D88342-03C9-4756-ACA7-ABB35926683E}" type="datetime1">
              <a:rPr lang="de-DE" smtClean="0"/>
              <a:t>26.05.2015</a:t>
            </a:fld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1550" y="6381750"/>
            <a:ext cx="7129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27767C-C18A-481A-9C48-2A215620A5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632700" cy="1655762"/>
          </a:xfrm>
        </p:spPr>
        <p:txBody>
          <a:bodyPr/>
          <a:lstStyle/>
          <a:p>
            <a:pPr eaLnBrk="1" hangingPunct="1"/>
            <a:r>
              <a:rPr lang="de-AT" altLang="de-DE" smtClean="0"/>
              <a:t>Regionale Baukultur</a:t>
            </a:r>
            <a:br>
              <a:rPr lang="de-AT" altLang="de-DE" smtClean="0"/>
            </a:br>
            <a:r>
              <a:rPr lang="de-AT" altLang="de-DE" smtClean="0"/>
              <a:t> </a:t>
            </a:r>
            <a:r>
              <a:rPr lang="de-AT" altLang="de-DE" sz="2400" smtClean="0"/>
              <a:t>im Wandel der Zeit</a:t>
            </a:r>
            <a:endParaRPr lang="de-DE" altLang="de-DE" sz="2400" smtClean="0"/>
          </a:p>
        </p:txBody>
      </p:sp>
      <p:pic>
        <p:nvPicPr>
          <p:cNvPr id="2052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549525"/>
            <a:ext cx="39608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20100222180754989_0003"/>
          <p:cNvPicPr>
            <a:picLocks noChangeAspect="1" noChangeArrowheads="1"/>
          </p:cNvPicPr>
          <p:nvPr/>
        </p:nvPicPr>
        <p:blipFill>
          <a:blip r:embed="rId3" cstate="screen">
            <a:lum bright="-12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2549525"/>
            <a:ext cx="34051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de-DE" sz="1400" smtClean="0"/>
              <a:t>Ö1 Hörsaal  Innsbruck 2015</a:t>
            </a:r>
            <a:endParaRPr lang="de-DE" altLang="de-DE" sz="1400" smtClean="0"/>
          </a:p>
        </p:txBody>
      </p:sp>
      <p:sp>
        <p:nvSpPr>
          <p:cNvPr id="2" name="Textfeld 1"/>
          <p:cNvSpPr txBox="1"/>
          <p:nvPr/>
        </p:nvSpPr>
        <p:spPr>
          <a:xfrm>
            <a:off x="504240" y="692696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mtClean="0"/>
              <a:t>Gestaltungsparameter Material</a:t>
            </a:r>
          </a:p>
          <a:p>
            <a:pPr algn="l"/>
            <a:endParaRPr lang="de-AT" smtClean="0"/>
          </a:p>
          <a:p>
            <a:pPr algn="l"/>
            <a:endParaRPr lang="de-AT"/>
          </a:p>
          <a:p>
            <a:pPr algn="l"/>
            <a:r>
              <a:rPr lang="de-AT" smtClean="0"/>
              <a:t>Knappe Verfügbarkeit → Wert</a:t>
            </a:r>
          </a:p>
          <a:p>
            <a:pPr algn="l"/>
            <a:endParaRPr lang="de-AT" smtClean="0"/>
          </a:p>
          <a:p>
            <a:pPr algn="l"/>
            <a:r>
              <a:rPr lang="de-AT" smtClean="0"/>
              <a:t>Schwierige Bearbeitung → Materialdominaz</a:t>
            </a:r>
          </a:p>
          <a:p>
            <a:pPr algn="l"/>
            <a:endParaRPr lang="de-AT"/>
          </a:p>
          <a:p>
            <a:pPr algn="l"/>
            <a:r>
              <a:rPr lang="de-AT" smtClean="0"/>
              <a:t>Entwicklung der Formnach einer Routine</a:t>
            </a:r>
          </a:p>
          <a:p>
            <a:pPr algn="l"/>
            <a:r>
              <a:rPr lang="de-AT" smtClean="0"/>
              <a:t>vs. </a:t>
            </a:r>
          </a:p>
          <a:p>
            <a:pPr algn="l"/>
            <a:r>
              <a:rPr lang="de-AT" smtClean="0"/>
              <a:t>Umsetzung eines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de-DE" sz="1400" smtClean="0"/>
              <a:t>Ö1 Hörsaal  Innsbruck 2015</a:t>
            </a:r>
            <a:endParaRPr lang="de-DE" altLang="de-DE" sz="140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3"/>
          <a:stretch/>
        </p:blipFill>
        <p:spPr>
          <a:xfrm>
            <a:off x="877992" y="836712"/>
            <a:ext cx="7536928" cy="34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de-DE" sz="1400" smtClean="0"/>
              <a:t>Ö1 Hörsaal  Innsbruck 2015</a:t>
            </a:r>
            <a:endParaRPr lang="de-DE" altLang="de-DE" sz="140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480" y="547059"/>
            <a:ext cx="7091680" cy="41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11560" y="692696"/>
            <a:ext cx="691197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/>
              <a:t>Einfaches Bauen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mtClean="0"/>
              <a:t>Siedlerbewegungder Zwischenkriegszeit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mtClean="0"/>
          </a:p>
          <a:p>
            <a:pPr eaLnBrk="1" hangingPunct="1">
              <a:spcBef>
                <a:spcPct val="50000"/>
              </a:spcBef>
              <a:buNone/>
            </a:pPr>
            <a:r>
              <a:rPr lang="de-AT" altLang="de-DE"/>
              <a:t>„Häuselbauer“ der 1960er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/>
              <a:t>Modell für Gegenwart bzw. Zukunft?</a:t>
            </a:r>
            <a:r>
              <a:rPr lang="de-AT" altLang="de-DE" sz="1800"/>
              <a:t>→</a:t>
            </a:r>
          </a:p>
        </p:txBody>
      </p:sp>
      <p:sp>
        <p:nvSpPr>
          <p:cNvPr id="26627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Ö1 Hörsaal  Innsbruck 2015</a:t>
            </a:r>
            <a:endParaRPr lang="de-DE" altLang="de-DE" sz="1400" smtClean="0"/>
          </a:p>
        </p:txBody>
      </p:sp>
    </p:spTree>
    <p:extLst>
      <p:ext uri="{BB962C8B-B14F-4D97-AF65-F5344CB8AC3E}">
        <p14:creationId xmlns:p14="http://schemas.microsoft.com/office/powerpoint/2010/main" val="38627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de-AT" altLang="de-DE" sz="1000"/>
              <a:t>Bildquelle: Foto Autor</a:t>
            </a:r>
          </a:p>
        </p:txBody>
      </p:sp>
      <p:sp>
        <p:nvSpPr>
          <p:cNvPr id="25603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Ö1 Hörsaal  Innsbruck 2015</a:t>
            </a:r>
            <a:endParaRPr lang="de-DE" altLang="de-DE" sz="1400" smtClean="0"/>
          </a:p>
        </p:txBody>
      </p:sp>
      <p:pic>
        <p:nvPicPr>
          <p:cNvPr id="2560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7272338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2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11560" y="692696"/>
            <a:ext cx="691197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/>
              <a:t>S</a:t>
            </a:r>
            <a:r>
              <a:rPr lang="de-AT" altLang="de-DE" smtClean="0"/>
              <a:t>elber Hand anlegen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mtClean="0"/>
              <a:t>Die geringen Kosten der Armut (Leopold Kohr)</a:t>
            </a:r>
            <a:endParaRPr lang="de-AT" altLang="de-DE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mtClean="0"/>
              <a:t>Projekt Steinmauern</a:t>
            </a:r>
            <a:endParaRPr lang="de-AT" altLang="de-DE"/>
          </a:p>
        </p:txBody>
      </p:sp>
      <p:sp>
        <p:nvSpPr>
          <p:cNvPr id="26627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Ö1 Hörsaal  Innsbruck 2015</a:t>
            </a:r>
            <a:endParaRPr lang="de-DE" altLang="de-DE" sz="1400" smtClean="0"/>
          </a:p>
        </p:txBody>
      </p:sp>
    </p:spTree>
    <p:extLst>
      <p:ext uri="{BB962C8B-B14F-4D97-AF65-F5344CB8AC3E}">
        <p14:creationId xmlns:p14="http://schemas.microsoft.com/office/powerpoint/2010/main" val="40534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altLang="de-DE" sz="1000"/>
              <a:t>Bildquelle: Foto Autor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05" y="410381"/>
            <a:ext cx="8100392" cy="53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altLang="de-DE" sz="1000"/>
              <a:t>Bildquelle: Foto Autor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97" y="386334"/>
            <a:ext cx="7783622" cy="5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altLang="de-DE" sz="1000"/>
              <a:t>Bildquelle: Foto Autor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48680"/>
            <a:ext cx="7416824" cy="51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altLang="de-DE" sz="1000"/>
              <a:t>Bildquelle: Foto Autor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08" y="332656"/>
            <a:ext cx="823965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Ö1 Hörsaal  Innsbruck 2015</a:t>
            </a:r>
            <a:endParaRPr lang="de-DE" altLang="de-DE" sz="1400" smtClean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68313" y="5734050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Netzwerk Salzkammergut - Hallstatt</a:t>
            </a:r>
            <a:endParaRPr lang="de-AT" altLang="de-DE"/>
          </a:p>
        </p:txBody>
      </p:sp>
      <p:pic>
        <p:nvPicPr>
          <p:cNvPr id="6149" name="Picture 2" descr="http://www.mygeo.info/landkarten/oesterreich/oesterreich_bundeslae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3" y="730250"/>
            <a:ext cx="760095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unten 1"/>
          <p:cNvSpPr/>
          <p:nvPr/>
        </p:nvSpPr>
        <p:spPr>
          <a:xfrm rot="10800000">
            <a:off x="4392613" y="3240088"/>
            <a:ext cx="1079500" cy="1671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82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de-AT" altLang="de-DE" sz="1000"/>
              <a:t>Bildquelle: Foto Autor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755650" y="573405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/>
              <a:t>Haus im Felsen</a:t>
            </a:r>
          </a:p>
        </p:txBody>
      </p:sp>
      <p:sp>
        <p:nvSpPr>
          <p:cNvPr id="39940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Ö1 Hörsaal  Innsbruck 2015</a:t>
            </a:r>
            <a:endParaRPr lang="de-DE" altLang="de-DE" sz="1400" smtClean="0"/>
          </a:p>
        </p:txBody>
      </p:sp>
      <p:pic>
        <p:nvPicPr>
          <p:cNvPr id="39941" name="Picture 2" descr="C:\Users\Fritz\Documents\Projekte120927\HALL_143\Fotos\_Wohnhaus 143\1OG\Vorraum\2009 05\P10106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13" y="549275"/>
            <a:ext cx="7307262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5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de-AT" altLang="de-DE" sz="1000"/>
              <a:t>Bildquelle: Foto Autor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755650" y="573405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/>
              <a:t>Haus im Felsen</a:t>
            </a:r>
          </a:p>
        </p:txBody>
      </p:sp>
      <p:sp>
        <p:nvSpPr>
          <p:cNvPr id="40964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Ö1 Hörsaal  Innsbruck 2015</a:t>
            </a:r>
            <a:endParaRPr lang="de-DE" altLang="de-DE" sz="1400" smtClean="0"/>
          </a:p>
        </p:txBody>
      </p:sp>
      <p:pic>
        <p:nvPicPr>
          <p:cNvPr id="4096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39566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404813"/>
            <a:ext cx="33956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8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Ö1 Hörsaal  Innsbruck 2015</a:t>
            </a:r>
            <a:endParaRPr lang="de-DE" altLang="de-DE" sz="1400" smtClean="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84213" y="620713"/>
            <a:ext cx="792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/>
              <a:t>Danke für Ihr Interesse!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084888" y="5445125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/>
              <a:t>www.idam.at</a:t>
            </a: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196752"/>
            <a:ext cx="5185139" cy="388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7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67519" y="5805264"/>
            <a:ext cx="835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Vom frühneuzeitlichen Industriestandort</a:t>
            </a:r>
            <a:endParaRPr lang="en-US" altLang="de-DE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 smtClean="0"/>
              <a:t>Hallstatt</a:t>
            </a:r>
            <a:endParaRPr lang="en-GB" altLang="de-DE"/>
          </a:p>
        </p:txBody>
      </p:sp>
      <p:pic>
        <p:nvPicPr>
          <p:cNvPr id="18438" name="Picture 5" descr="Markt 1713 grob"/>
          <p:cNvPicPr>
            <a:picLocks noChangeAspect="1" noChangeArrowheads="1"/>
          </p:cNvPicPr>
          <p:nvPr/>
        </p:nvPicPr>
        <p:blipFill rotWithShape="1"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365" y="965592"/>
            <a:ext cx="8050446" cy="453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6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pic>
        <p:nvPicPr>
          <p:cNvPr id="4101" name="Picture 5" descr="Hallstatt%20typis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77716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7519" y="5805264"/>
            <a:ext cx="835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zur Fremdenverkehrsdestination</a:t>
            </a:r>
            <a:endParaRPr lang="en-US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Ö1 Hörsaal  Innsbruck 2015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6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1400" smtClean="0"/>
              <a:t>Ö1 Hörsaal  Innsbruck 2015</a:t>
            </a:r>
            <a:endParaRPr lang="de-DE" altLang="de-DE" sz="1400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4213" y="980728"/>
            <a:ext cx="78486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 altLang="de-DE" smtClean="0"/>
              <a:t>In Hallstatt besteht seit </a:t>
            </a:r>
            <a:r>
              <a:rPr lang="de-AT" altLang="de-DE"/>
              <a:t>über 4000 </a:t>
            </a:r>
            <a:r>
              <a:rPr lang="de-AT" altLang="de-DE" smtClean="0"/>
              <a:t>Jahren eine hochkomplexe </a:t>
            </a:r>
            <a:r>
              <a:rPr lang="de-AT" altLang="de-DE"/>
              <a:t>regionale </a:t>
            </a:r>
            <a:r>
              <a:rPr lang="de-AT" altLang="de-DE" smtClean="0"/>
              <a:t>Baukultur – UNESCO Welterbe</a:t>
            </a:r>
            <a:endParaRPr lang="de-AT" altLang="de-DE"/>
          </a:p>
          <a:p>
            <a:pPr algn="l" eaLnBrk="1" hangingPunct="1">
              <a:spcBef>
                <a:spcPct val="50000"/>
              </a:spcBef>
            </a:pPr>
            <a:endParaRPr lang="de-AT" altLang="de-DE" smtClean="0"/>
          </a:p>
          <a:p>
            <a:pPr algn="l" eaLnBrk="1" hangingPunct="1">
              <a:spcBef>
                <a:spcPct val="50000"/>
              </a:spcBef>
            </a:pPr>
            <a:endParaRPr lang="de-AT" altLang="de-DE"/>
          </a:p>
          <a:p>
            <a:pPr algn="l" eaLnBrk="1" hangingPunct="1">
              <a:spcBef>
                <a:spcPct val="50000"/>
              </a:spcBef>
            </a:pP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305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Ö1 Hörsaal  Innsbruck 2015</a:t>
            </a:r>
            <a:endParaRPr lang="de-DE" altLang="de-DE" sz="1400" smtClean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87450" y="5768975"/>
            <a:ext cx="7848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>
                <a:cs typeface="Arial" charset="0"/>
              </a:rPr>
              <a:t>Hallstatt - autochthon</a:t>
            </a:r>
          </a:p>
        </p:txBody>
      </p:sp>
      <p:pic>
        <p:nvPicPr>
          <p:cNvPr id="21508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6659563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8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Ö1 Hörsaal  Innsbruck 2015</a:t>
            </a:r>
            <a:endParaRPr lang="de-DE" altLang="de-DE" sz="1400" smtClean="0"/>
          </a:p>
        </p:txBody>
      </p:sp>
      <p:pic>
        <p:nvPicPr>
          <p:cNvPr id="22531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416800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827088" y="5805488"/>
            <a:ext cx="7848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>
                <a:cs typeface="Arial" charset="0"/>
              </a:rPr>
              <a:t>Hallstatt – </a:t>
            </a:r>
            <a:r>
              <a:rPr lang="de-AT" altLang="de-DE" smtClean="0">
                <a:cs typeface="Arial" charset="0"/>
              </a:rPr>
              <a:t>rezent</a:t>
            </a:r>
            <a:endParaRPr lang="de-AT" alt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1400" smtClean="0"/>
              <a:t>Ö1 Hörsaal  Innsbruck 2015</a:t>
            </a:r>
            <a:endParaRPr lang="de-DE" altLang="de-DE" sz="1400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4213" y="980728"/>
            <a:ext cx="7848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 altLang="de-DE" smtClean="0"/>
              <a:t>Industrialisierung des Bauens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 altLang="de-DE" smtClean="0"/>
              <a:t>vs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 altLang="de-DE" smtClean="0"/>
              <a:t>Baukultur</a:t>
            </a:r>
          </a:p>
          <a:p>
            <a:pPr algn="l" eaLnBrk="1" hangingPunct="1">
              <a:spcBef>
                <a:spcPct val="50000"/>
              </a:spcBef>
            </a:pPr>
            <a:endParaRPr lang="de-AT" altLang="de-DE"/>
          </a:p>
          <a:p>
            <a:pPr algn="l" eaLnBrk="1" hangingPunct="1">
              <a:spcBef>
                <a:spcPct val="50000"/>
              </a:spcBef>
            </a:pP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327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1400" smtClean="0"/>
              <a:t>Ö1 Hörsaal  Innsbruck 2015</a:t>
            </a:r>
            <a:endParaRPr lang="de-DE" altLang="de-DE" sz="1400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4213" y="980728"/>
            <a:ext cx="7848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 altLang="de-DE"/>
              <a:t>Persönlicher Zugang zum Themenfeld </a:t>
            </a:r>
            <a:r>
              <a:rPr lang="de-AT" altLang="de-DE" smtClean="0"/>
              <a:t>Baukultur</a:t>
            </a:r>
            <a:r>
              <a:rPr lang="de-AT" altLang="de-DE"/>
              <a:t>→</a:t>
            </a:r>
          </a:p>
          <a:p>
            <a:pPr algn="l" eaLnBrk="1" hangingPunct="1">
              <a:spcBef>
                <a:spcPct val="50000"/>
              </a:spcBef>
            </a:pPr>
            <a:endParaRPr lang="de-AT" altLang="de-DE"/>
          </a:p>
          <a:p>
            <a:pPr algn="l" eaLnBrk="1" hangingPunct="1">
              <a:spcBef>
                <a:spcPct val="50000"/>
              </a:spcBef>
            </a:pPr>
            <a:r>
              <a:rPr lang="de-AT" altLang="de-DE" smtClean="0"/>
              <a:t>ursprünglich Handwerkliche Ausbildung: Bildhauer</a:t>
            </a:r>
            <a:endParaRPr lang="de-AT" altLang="de-DE"/>
          </a:p>
          <a:p>
            <a:pPr algn="l" eaLnBrk="1" hangingPunct="1">
              <a:spcBef>
                <a:spcPct val="50000"/>
              </a:spcBef>
            </a:pPr>
            <a:r>
              <a:rPr lang="de-AT" altLang="de-DE" smtClean="0"/>
              <a:t>Architekturstudium am 2. Bildungsweg</a:t>
            </a:r>
          </a:p>
          <a:p>
            <a:pPr algn="l" eaLnBrk="1" hangingPunct="1">
              <a:spcBef>
                <a:spcPct val="50000"/>
              </a:spcBef>
            </a:pPr>
            <a:endParaRPr lang="de-AT" altLang="de-DE" smtClean="0"/>
          </a:p>
          <a:p>
            <a:pPr algn="l" eaLnBrk="1" hangingPunct="1">
              <a:spcBef>
                <a:spcPct val="50000"/>
              </a:spcBef>
            </a:pPr>
            <a:endParaRPr lang="de-AT" altLang="de-DE"/>
          </a:p>
          <a:p>
            <a:pPr algn="l" eaLnBrk="1" hangingPunct="1">
              <a:spcBef>
                <a:spcPct val="50000"/>
              </a:spcBef>
            </a:pP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073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(4:3)</PresentationFormat>
  <Paragraphs>94</Paragraphs>
  <Slides>22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Standarddesign</vt:lpstr>
      <vt:lpstr>Regionale Baukultur  im Wandel der Zeit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Hygrothermische Sanierung historischer Baukonstruktionen</dc:title>
  <dc:creator>$fi</dc:creator>
  <cp:lastModifiedBy>Idam</cp:lastModifiedBy>
  <cp:revision>319</cp:revision>
  <dcterms:created xsi:type="dcterms:W3CDTF">2008-11-28T15:19:31Z</dcterms:created>
  <dcterms:modified xsi:type="dcterms:W3CDTF">2015-05-26T15:59:55Z</dcterms:modified>
</cp:coreProperties>
</file>